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1" r:id="rId4"/>
    <p:sldId id="259" r:id="rId5"/>
    <p:sldId id="260" r:id="rId6"/>
    <p:sldId id="262" r:id="rId7"/>
    <p:sldId id="264" r:id="rId8"/>
    <p:sldId id="268" r:id="rId9"/>
    <p:sldId id="269" r:id="rId10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FF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ja-JP" smtClean="0"/>
              <a:t>2019</a:t>
            </a:r>
            <a:r>
              <a:rPr kumimoji="1" lang="ja-JP" altLang="en-US" smtClean="0"/>
              <a:t>学校説明会プレゼン資料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2019/4/26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 smtClean="0"/>
              <a:t>掛川市立西山口小学校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84596-96A5-415D-B1FD-B500A558F3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1224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ja-JP" smtClean="0"/>
              <a:t>2019</a:t>
            </a:r>
            <a:r>
              <a:rPr kumimoji="1" lang="ja-JP" altLang="en-US" smtClean="0"/>
              <a:t>学校説明会プレゼン資料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en-US" altLang="ja-JP" smtClean="0"/>
              <a:t>2019/4/26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ja-JP" altLang="en-US" smtClean="0"/>
              <a:t>掛川市立西山口小学校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AF71E-9DB1-4254-A878-A30B43307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7240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F145E-1430-4DCE-8967-EF20C96B7BE6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7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DDBC-AFE7-45E2-B475-949CF58BF942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4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8881-2284-4A2E-BC5C-39DA8467BC2C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3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18B7-E0C1-447E-A447-03D983E6E487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0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6C86-BA3B-468B-B1EB-5572262966F7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AF26-F17F-487F-AD82-4541EAAE1AA3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FF7A5-A425-48D9-91D9-73A5787E1482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8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726-2608-459F-ABC2-C343038C69D5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7021E-9752-42F8-9B1F-42830C0A76E2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5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ED1EA8-AB0F-4C3F-9C53-C096CE874A05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4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263D-6029-406A-BEB5-97143879E84E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1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59F503-340E-482F-99E6-3B79F73CC518}" type="datetime1">
              <a:rPr kumimoji="1" lang="ja-JP" altLang="en-US" smtClean="0"/>
              <a:t>2019/4/24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953EB7-926A-4A28-AF26-D6FAAE96B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tiff"/><Relationship Id="rId5" Type="http://schemas.openxmlformats.org/officeDocument/2006/relationships/image" Target="../media/image4.tif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79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57200" y="404949"/>
            <a:ext cx="11425645" cy="6234665"/>
            <a:chOff x="457200" y="404949"/>
            <a:chExt cx="11425645" cy="623466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457200" y="404949"/>
              <a:ext cx="6400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b="1" dirty="0" smtClean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2019</a:t>
              </a:r>
              <a:r>
                <a:rPr kumimoji="1" lang="ja-JP" altLang="en-US" sz="4800" b="1" dirty="0" smtClean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年度　学校説明会</a:t>
              </a:r>
              <a:endParaRPr kumimoji="1" lang="ja-JP" altLang="en-US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482046" y="5808617"/>
              <a:ext cx="6400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 smtClean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掛川市立西山口小学校</a:t>
              </a:r>
              <a:endParaRPr kumimoji="1" lang="ja-JP" altLang="en-US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10" y="3076094"/>
            <a:ext cx="174230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5" y="3433898"/>
            <a:ext cx="1819656" cy="29443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283" y="3601757"/>
            <a:ext cx="1773936" cy="29626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688849" y="352697"/>
            <a:ext cx="1692771" cy="60255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ＤＦＧ平成ゴシック体W9" panose="020B0900000000000000" pitchFamily="50" charset="-128"/>
                <a:ea typeface="ＤＦＧ平成ゴシック体W9" panose="020B0900000000000000" pitchFamily="50" charset="-128"/>
              </a:rPr>
              <a:t>新しい　</a:t>
            </a:r>
            <a:r>
              <a:rPr kumimoji="1" lang="en-US" altLang="ja-JP" sz="8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ＤＦＧ平成ゴシック体W9" panose="020B0900000000000000" pitchFamily="50" charset="-128"/>
                <a:ea typeface="ＤＦＧ平成ゴシック体W9" panose="020B0900000000000000" pitchFamily="50" charset="-128"/>
              </a:rPr>
              <a:t>……</a:t>
            </a:r>
          </a:p>
          <a:p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379771" y="1972491"/>
            <a:ext cx="1552149" cy="2534356"/>
            <a:chOff x="2379771" y="1972491"/>
            <a:chExt cx="1552149" cy="2534356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2379771" y="1972491"/>
              <a:ext cx="1552149" cy="2534356"/>
            </a:xfrm>
            <a:prstGeom prst="wedgeRoundRectCallout">
              <a:avLst>
                <a:gd name="adj1" fmla="val -100379"/>
                <a:gd name="adj2" fmla="val 59177"/>
                <a:gd name="adj3" fmla="val 16667"/>
              </a:avLst>
            </a:prstGeom>
            <a:solidFill>
              <a:schemeClr val="bg1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447959" y="2101404"/>
              <a:ext cx="1415772" cy="22765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8000" b="1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CCFF"/>
                  </a:solidFill>
                </a:rPr>
                <a:t>年号</a:t>
              </a:r>
              <a:endParaRPr kumimoji="1" lang="ja-JP" altLang="en-US" sz="8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FF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8030383" y="1972490"/>
            <a:ext cx="1552149" cy="2534356"/>
            <a:chOff x="8030383" y="1972490"/>
            <a:chExt cx="1552149" cy="2534356"/>
          </a:xfrm>
        </p:grpSpPr>
        <p:sp>
          <p:nvSpPr>
            <p:cNvPr id="9" name="角丸四角形吹き出し 8"/>
            <p:cNvSpPr/>
            <p:nvPr/>
          </p:nvSpPr>
          <p:spPr>
            <a:xfrm>
              <a:off x="8030383" y="1972490"/>
              <a:ext cx="1552149" cy="2534356"/>
            </a:xfrm>
            <a:prstGeom prst="wedgeRoundRectCallout">
              <a:avLst>
                <a:gd name="adj1" fmla="val 106654"/>
                <a:gd name="adj2" fmla="val 58146"/>
                <a:gd name="adj3" fmla="val 16667"/>
              </a:avLst>
            </a:prstGeom>
            <a:solidFill>
              <a:schemeClr val="bg1"/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8124722" y="2101404"/>
              <a:ext cx="1415772" cy="22765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8000" b="1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CCFF"/>
                  </a:solidFill>
                </a:rPr>
                <a:t>目標</a:t>
              </a:r>
              <a:endParaRPr kumimoji="1" lang="ja-JP" altLang="en-US" sz="8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0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076995" y="605028"/>
            <a:ext cx="75111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新しい時代の幕開け</a:t>
            </a:r>
            <a:endParaRPr lang="ja-JP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58625" y="2212649"/>
            <a:ext cx="4153988" cy="3748743"/>
            <a:chOff x="758625" y="2212649"/>
            <a:chExt cx="4153988" cy="3748743"/>
          </a:xfrm>
        </p:grpSpPr>
        <p:sp>
          <p:nvSpPr>
            <p:cNvPr id="19" name="下矢印 18"/>
            <p:cNvSpPr/>
            <p:nvPr/>
          </p:nvSpPr>
          <p:spPr>
            <a:xfrm>
              <a:off x="1917682" y="3294977"/>
              <a:ext cx="1609289" cy="1012627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58625" y="2212649"/>
              <a:ext cx="4153988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令和</a:t>
              </a:r>
              <a:r>
                <a:rPr kumimoji="1" lang="ja-JP" altLang="en-US" sz="36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（れいわ）</a:t>
              </a:r>
              <a:endPara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758625" y="4307604"/>
              <a:ext cx="4153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Beautiful  </a:t>
              </a:r>
              <a:r>
                <a:rPr kumimoji="1" lang="en-US" altLang="ja-JP" sz="3200" dirty="0" err="1" smtClean="0"/>
                <a:t>Hamony</a:t>
              </a:r>
              <a:endParaRPr kumimoji="1" lang="ja-JP" altLang="en-US" sz="32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58625" y="5038062"/>
              <a:ext cx="41539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5400" dirty="0" smtClean="0">
                  <a:solidFill>
                    <a:srgbClr val="0070C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美しい 調和</a:t>
              </a:r>
              <a:endParaRPr kumimoji="1" lang="ja-JP" altLang="en-US" sz="4000" dirty="0">
                <a:solidFill>
                  <a:srgbClr val="0070C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4276" y="4807229"/>
              <a:ext cx="1123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うつく</a:t>
              </a:r>
              <a:endParaRPr kumimoji="1"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422470" y="4819129"/>
              <a:ext cx="1449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ちょうわ</a:t>
              </a:r>
              <a:endParaRPr kumimoji="1"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5238204" y="2052655"/>
            <a:ext cx="6087291" cy="3824609"/>
            <a:chOff x="5238204" y="2052655"/>
            <a:chExt cx="6087291" cy="3824609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5238204" y="4307604"/>
              <a:ext cx="6087291" cy="15696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8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互いの違いを尊重し、接点を模索する</a:t>
              </a:r>
              <a:endPara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668" y="2052655"/>
              <a:ext cx="2532701" cy="2351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10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05394" y="558858"/>
            <a:ext cx="106984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新しい学校教育目標</a:t>
            </a:r>
            <a:endParaRPr lang="ja-JP" alt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45029" y="1793051"/>
            <a:ext cx="10332719" cy="2033802"/>
            <a:chOff x="744581" y="1938328"/>
            <a:chExt cx="10332719" cy="1938992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744581" y="1938328"/>
              <a:ext cx="10332719" cy="19389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あふれる自分らしさ　</a:t>
              </a:r>
              <a:endParaRPr kumimoji="1" lang="en-US" altLang="ja-JP" sz="60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pPr algn="r"/>
              <a:r>
                <a:rPr kumimoji="1" lang="ja-JP" altLang="en-US" sz="60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つなぐ未来</a:t>
              </a:r>
              <a:endPara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3997234" y="2765266"/>
              <a:ext cx="1449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じ　ぶん</a:t>
              </a:r>
              <a:endParaRPr kumimoji="1"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9531530" y="2634063"/>
              <a:ext cx="1449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み　らい</a:t>
              </a:r>
              <a:endParaRPr kumimoji="1"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888273" y="3290515"/>
            <a:ext cx="5795554" cy="2780575"/>
            <a:chOff x="888273" y="3290515"/>
            <a:chExt cx="5795554" cy="2780575"/>
          </a:xfrm>
        </p:grpSpPr>
        <p:sp>
          <p:nvSpPr>
            <p:cNvPr id="6" name="フローチャート: 記憶データ 5"/>
            <p:cNvSpPr/>
            <p:nvPr/>
          </p:nvSpPr>
          <p:spPr>
            <a:xfrm>
              <a:off x="888273" y="4673364"/>
              <a:ext cx="3017521" cy="1397726"/>
            </a:xfrm>
            <a:prstGeom prst="flowChartOnlineStorage">
              <a:avLst/>
            </a:prstGeom>
            <a:solidFill>
              <a:srgbClr val="FFCCFF"/>
            </a:solidFill>
            <a:ln>
              <a:solidFill>
                <a:srgbClr val="0070C0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1" name="フローチャート: 記憶データ 10"/>
            <p:cNvSpPr/>
            <p:nvPr/>
          </p:nvSpPr>
          <p:spPr>
            <a:xfrm>
              <a:off x="3666306" y="4646663"/>
              <a:ext cx="3017521" cy="1397726"/>
            </a:xfrm>
            <a:prstGeom prst="flowChartOnlineStorage">
              <a:avLst/>
            </a:prstGeom>
            <a:solidFill>
              <a:srgbClr val="FFCCFF"/>
            </a:solidFill>
            <a:ln>
              <a:solidFill>
                <a:srgbClr val="0070C0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313904" y="4673364"/>
              <a:ext cx="192677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豊かさ</a:t>
              </a:r>
              <a:endParaRPr kumimoji="1" lang="en-US" altLang="ja-JP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800" dirty="0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自発的</a:t>
              </a:r>
              <a:endParaRPr kumimoji="1" lang="en-US" altLang="ja-JP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800" dirty="0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ありのまま</a:t>
              </a:r>
              <a:endPara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905794" y="4666379"/>
              <a:ext cx="23055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よさや持ち味可能性</a:t>
              </a:r>
              <a:endParaRPr kumimoji="1" lang="en-US" altLang="ja-JP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800" dirty="0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自己肯定感</a:t>
              </a:r>
              <a:endPara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8" name="下矢印 7"/>
            <p:cNvSpPr/>
            <p:nvPr/>
          </p:nvSpPr>
          <p:spPr>
            <a:xfrm>
              <a:off x="2751906" y="3290515"/>
              <a:ext cx="2355672" cy="1272236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450876" y="3826853"/>
            <a:ext cx="4770116" cy="2238037"/>
            <a:chOff x="6450876" y="3826853"/>
            <a:chExt cx="4770116" cy="2238037"/>
          </a:xfrm>
        </p:grpSpPr>
        <p:sp>
          <p:nvSpPr>
            <p:cNvPr id="15" name="フローチャート: 記憶データ 14"/>
            <p:cNvSpPr/>
            <p:nvPr/>
          </p:nvSpPr>
          <p:spPr>
            <a:xfrm>
              <a:off x="6450876" y="4667164"/>
              <a:ext cx="4770116" cy="1397726"/>
            </a:xfrm>
            <a:prstGeom prst="flowChartOnlineStorage">
              <a:avLst/>
            </a:prstGeom>
            <a:solidFill>
              <a:srgbClr val="FFFF99"/>
            </a:solidFill>
            <a:ln>
              <a:solidFill>
                <a:srgbClr val="0070C0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945083" y="4646663"/>
              <a:ext cx="401465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つなぐ～人・もの・こと</a:t>
              </a:r>
              <a:endParaRPr kumimoji="1" lang="en-US" altLang="ja-JP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800" dirty="0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未来を創造する</a:t>
              </a:r>
              <a:endParaRPr kumimoji="1" lang="en-US" altLang="ja-JP" sz="28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  <a:p>
              <a:r>
                <a:rPr kumimoji="1" lang="ja-JP" altLang="en-US" sz="2800" dirty="0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夢・希望・目標</a:t>
              </a:r>
              <a:endPara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17" name="下矢印 16"/>
            <p:cNvSpPr/>
            <p:nvPr/>
          </p:nvSpPr>
          <p:spPr>
            <a:xfrm>
              <a:off x="7463243" y="3826853"/>
              <a:ext cx="2360026" cy="735897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1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317966" y="103520"/>
            <a:ext cx="5290457" cy="1503823"/>
            <a:chOff x="3317966" y="103520"/>
            <a:chExt cx="5290457" cy="1503823"/>
          </a:xfrm>
        </p:grpSpPr>
        <p:sp>
          <p:nvSpPr>
            <p:cNvPr id="4" name="正方形/長方形 3"/>
            <p:cNvSpPr/>
            <p:nvPr/>
          </p:nvSpPr>
          <p:spPr>
            <a:xfrm>
              <a:off x="3317966" y="407014"/>
              <a:ext cx="5290457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72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自分らしさ</a:t>
              </a:r>
              <a:endParaRPr lang="ja-JP" alt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4206240" y="103520"/>
              <a:ext cx="1449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じ　ぶん</a:t>
              </a:r>
              <a:endParaRPr kumimoji="1"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0" y="1765514"/>
            <a:ext cx="4507230" cy="450723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103670" y="2023901"/>
            <a:ext cx="6339392" cy="4626212"/>
            <a:chOff x="5103670" y="2023901"/>
            <a:chExt cx="6339392" cy="4626212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5103670" y="2023901"/>
              <a:ext cx="6339392" cy="175432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・みんな ちがって</a:t>
              </a:r>
              <a:endParaRPr kumimoji="1" lang="en-US" altLang="ja-JP" sz="5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r>
                <a:rPr kumimoji="1" lang="ja-JP" altLang="en-US" sz="5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・みんな いい！</a:t>
              </a:r>
              <a:endPara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9" name="下矢印 18"/>
            <p:cNvSpPr/>
            <p:nvPr/>
          </p:nvSpPr>
          <p:spPr>
            <a:xfrm>
              <a:off x="5638118" y="3778227"/>
              <a:ext cx="4484940" cy="1433853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789840" y="3869667"/>
              <a:ext cx="2181496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つなぐ</a:t>
              </a:r>
              <a:endParaRPr lang="ja-JP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103671" y="5449784"/>
              <a:ext cx="6339391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72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すてきな</a:t>
              </a:r>
              <a:r>
                <a:rPr lang="ja-JP" altLang="en-US" sz="72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未来</a:t>
              </a:r>
              <a:endParaRPr lang="ja-JP" alt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9207529" y="5100100"/>
              <a:ext cx="1449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み　らい</a:t>
              </a:r>
              <a:endParaRPr kumimoji="1" lang="ja-JP" altLang="en-US" sz="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7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705394" y="558858"/>
            <a:ext cx="106984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新しい重点（今年の）目標</a:t>
            </a:r>
            <a:endParaRPr lang="ja-JP" alt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914399" y="1719255"/>
            <a:ext cx="10332719" cy="2972368"/>
            <a:chOff x="914399" y="1719255"/>
            <a:chExt cx="10332719" cy="2972368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440" y="2822346"/>
              <a:ext cx="2809023" cy="1869277"/>
            </a:xfrm>
            <a:prstGeom prst="rect">
              <a:avLst/>
            </a:prstGeom>
          </p:spPr>
        </p:pic>
        <p:grpSp>
          <p:nvGrpSpPr>
            <p:cNvPr id="4" name="グループ化 3"/>
            <p:cNvGrpSpPr/>
            <p:nvPr/>
          </p:nvGrpSpPr>
          <p:grpSpPr>
            <a:xfrm>
              <a:off x="914399" y="1719255"/>
              <a:ext cx="10332719" cy="1323204"/>
              <a:chOff x="914399" y="1719255"/>
              <a:chExt cx="10332719" cy="1323204"/>
            </a:xfrm>
          </p:grpSpPr>
          <p:sp>
            <p:nvSpPr>
              <p:cNvPr id="2" name="テキスト ボックス 1"/>
              <p:cNvSpPr txBox="1"/>
              <p:nvPr/>
            </p:nvSpPr>
            <p:spPr>
              <a:xfrm>
                <a:off x="1240969" y="1719255"/>
                <a:ext cx="13193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えがお</a:t>
                </a:r>
                <a:endParaRPr kumimoji="1" lang="ja-JP" altLang="en-US" sz="28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6435624" y="1746391"/>
                <a:ext cx="13193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えがお</a:t>
                </a:r>
                <a:endParaRPr kumimoji="1" lang="ja-JP" altLang="en-US" sz="28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3211280" y="1746391"/>
                <a:ext cx="9274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はな</a:t>
                </a:r>
                <a:endParaRPr kumimoji="1" lang="ja-JP" altLang="en-US" sz="28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8671025" y="1746391"/>
                <a:ext cx="7532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き</a:t>
                </a:r>
                <a:endParaRPr kumimoji="1" lang="ja-JP" altLang="en-US" sz="28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914399" y="2026796"/>
                <a:ext cx="10332719" cy="10156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6000" dirty="0" smtClean="0">
                    <a:solidFill>
                      <a:srgbClr val="FF0000"/>
                    </a:solidFill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笑顔で話そう　笑顔で聞こう</a:t>
                </a:r>
                <a:endParaRPr kumimoji="1" lang="ja-JP" altLang="en-US" sz="3600" dirty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endParaRPr>
              </a:p>
            </p:txBody>
          </p:sp>
        </p:grpSp>
      </p:grpSp>
      <p:grpSp>
        <p:nvGrpSpPr>
          <p:cNvPr id="6" name="グループ化 5"/>
          <p:cNvGrpSpPr/>
          <p:nvPr/>
        </p:nvGrpSpPr>
        <p:grpSpPr>
          <a:xfrm>
            <a:off x="0" y="3347824"/>
            <a:ext cx="11927283" cy="2978789"/>
            <a:chOff x="95111" y="3386309"/>
            <a:chExt cx="11927283" cy="297878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352" y="4471509"/>
              <a:ext cx="1237042" cy="1849991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11" y="4471509"/>
              <a:ext cx="1220566" cy="1893589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3425679" y="4420767"/>
              <a:ext cx="5612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C00000"/>
                  </a:solidFill>
                  <a:latin typeface="ＤＦＧ平成ゴシック体W9" panose="020B0900000000000000" pitchFamily="50" charset="-128"/>
                  <a:ea typeface="ＤＦＧ平成ゴシック体W9" panose="020B0900000000000000" pitchFamily="50" charset="-128"/>
                </a:rPr>
                <a:t>＜所属感・仲間意識・やさしさ・つよさ　他＞</a:t>
              </a:r>
              <a:endParaRPr kumimoji="1" lang="ja-JP" altLang="en-US" sz="2400" dirty="0">
                <a:solidFill>
                  <a:srgbClr val="C00000"/>
                </a:solidFill>
                <a:latin typeface="ＤＦＧ平成ゴシック体W9" panose="020B0900000000000000" pitchFamily="50" charset="-128"/>
                <a:ea typeface="ＤＦＧ平成ゴシック体W9" panose="020B0900000000000000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636463" y="3386309"/>
              <a:ext cx="3045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主体的な動きだし</a:t>
              </a:r>
              <a:endPara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66496" y="3386309"/>
              <a:ext cx="4178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その子らしさがあふれてる</a:t>
              </a:r>
              <a:endPara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885978" y="5023113"/>
            <a:ext cx="8691945" cy="1149533"/>
            <a:chOff x="1664240" y="5642594"/>
            <a:chExt cx="8691945" cy="1149533"/>
          </a:xfrm>
        </p:grpSpPr>
        <p:sp>
          <p:nvSpPr>
            <p:cNvPr id="13" name="フローチャート: 論理積ゲート 12"/>
            <p:cNvSpPr/>
            <p:nvPr/>
          </p:nvSpPr>
          <p:spPr>
            <a:xfrm>
              <a:off x="6791346" y="5642594"/>
              <a:ext cx="3564839" cy="1149532"/>
            </a:xfrm>
            <a:prstGeom prst="flowChartDelay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21" name="フローチャート: 論理積ゲート 20"/>
            <p:cNvSpPr/>
            <p:nvPr/>
          </p:nvSpPr>
          <p:spPr>
            <a:xfrm rot="10800000">
              <a:off x="1664240" y="5642594"/>
              <a:ext cx="3564840" cy="1149532"/>
            </a:xfrm>
            <a:prstGeom prst="flowChartDelay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5447" y="5642595"/>
              <a:ext cx="1149532" cy="1149532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2633473" y="5863417"/>
              <a:ext cx="22671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latin typeface="ＤＨＰ特太ゴシック体" panose="020B0500000000000000" pitchFamily="50" charset="-128"/>
                  <a:ea typeface="ＤＨＰ特太ゴシック体" panose="020B0500000000000000" pitchFamily="50" charset="-128"/>
                </a:rPr>
                <a:t>自己表現</a:t>
              </a:r>
              <a:endPara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109472" y="5906797"/>
              <a:ext cx="22671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latin typeface="ＤＨＰ特太ゴシック体" panose="020B0500000000000000" pitchFamily="50" charset="-128"/>
                  <a:ea typeface="ＤＨＰ特太ゴシック体" panose="020B0500000000000000" pitchFamily="50" charset="-128"/>
                </a:rPr>
                <a:t>他者理解</a:t>
              </a:r>
              <a:endPara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2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275806"/>
            <a:ext cx="5799908" cy="521257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149531" y="341700"/>
            <a:ext cx="9980023" cy="25545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566</a:t>
            </a:r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人の笑顔が</a:t>
            </a:r>
            <a:endParaRPr lang="en-US" altLang="ja-JP" sz="8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r"/>
            <a:r>
              <a:rPr lang="ja-JP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　　　あつまれば</a:t>
            </a:r>
            <a:endParaRPr lang="ja-JP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230983" y="3057279"/>
            <a:ext cx="4898571" cy="2826326"/>
            <a:chOff x="6230983" y="3057279"/>
            <a:chExt cx="4898571" cy="2826326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6230983" y="4867942"/>
              <a:ext cx="4898571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すてきな１年</a:t>
              </a:r>
              <a:endParaRPr kumimoji="1" lang="ja-JP" altLang="en-US" sz="3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8" name="下矢印 7"/>
            <p:cNvSpPr/>
            <p:nvPr/>
          </p:nvSpPr>
          <p:spPr>
            <a:xfrm>
              <a:off x="7512820" y="3057279"/>
              <a:ext cx="1905499" cy="1649629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1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7256"/>
              </p:ext>
            </p:extLst>
          </p:nvPr>
        </p:nvGraphicFramePr>
        <p:xfrm>
          <a:off x="0" y="0"/>
          <a:ext cx="4937760" cy="6875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937760" cy="6875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グループ化 1"/>
          <p:cNvGrpSpPr/>
          <p:nvPr/>
        </p:nvGrpSpPr>
        <p:grpSpPr>
          <a:xfrm>
            <a:off x="5123331" y="488269"/>
            <a:ext cx="5849469" cy="1200329"/>
            <a:chOff x="5123331" y="488269"/>
            <a:chExt cx="5849469" cy="1200329"/>
          </a:xfrm>
        </p:grpSpPr>
        <p:sp>
          <p:nvSpPr>
            <p:cNvPr id="15" name="正方形/長方形 14"/>
            <p:cNvSpPr/>
            <p:nvPr/>
          </p:nvSpPr>
          <p:spPr>
            <a:xfrm>
              <a:off x="5123331" y="765268"/>
              <a:ext cx="364415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8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933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合い言葉は</a:t>
              </a:r>
              <a:endParaRPr lang="ja-JP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8767484" y="488269"/>
              <a:ext cx="2205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200" b="1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CCFF"/>
                  </a:solidFill>
                </a:rPr>
                <a:t>笑顔</a:t>
              </a:r>
              <a:endParaRPr kumimoji="1" lang="ja-JP" altLang="en-US" sz="7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FF"/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977696" y="3562569"/>
            <a:ext cx="4666382" cy="2962656"/>
            <a:chOff x="6977696" y="3562569"/>
            <a:chExt cx="4666382" cy="2962656"/>
          </a:xfrm>
        </p:grpSpPr>
        <p:sp>
          <p:nvSpPr>
            <p:cNvPr id="25" name="円形吹き出し 24"/>
            <p:cNvSpPr/>
            <p:nvPr/>
          </p:nvSpPr>
          <p:spPr>
            <a:xfrm rot="20049564">
              <a:off x="6977696" y="4102452"/>
              <a:ext cx="3222630" cy="1402267"/>
            </a:xfrm>
            <a:prstGeom prst="wedgeEllipseCallout">
              <a:avLst>
                <a:gd name="adj1" fmla="val 33656"/>
                <a:gd name="adj2" fmla="val 61856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7196437" y="3562569"/>
              <a:ext cx="4447641" cy="2962656"/>
              <a:chOff x="7196437" y="3562569"/>
              <a:chExt cx="4447641" cy="2962656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0142" y="3562569"/>
                <a:ext cx="1773936" cy="2962656"/>
              </a:xfrm>
              <a:prstGeom prst="rect">
                <a:avLst/>
              </a:prstGeom>
            </p:spPr>
          </p:pic>
          <p:sp>
            <p:nvSpPr>
              <p:cNvPr id="26" name="テキスト ボックス 25"/>
              <p:cNvSpPr txBox="1"/>
              <p:nvPr/>
            </p:nvSpPr>
            <p:spPr>
              <a:xfrm rot="19960485">
                <a:off x="7196437" y="4269809"/>
                <a:ext cx="29128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学校、家庭、地域</a:t>
                </a:r>
                <a:r>
                  <a:rPr kumimoji="1" lang="ja-JP" altLang="en-US" sz="2800" dirty="0" err="1" smtClean="0"/>
                  <a:t>ぜ</a:t>
                </a:r>
                <a:r>
                  <a:rPr kumimoji="1" lang="ja-JP" altLang="en-US" sz="2800" dirty="0" smtClean="0"/>
                  <a:t>～</a:t>
                </a:r>
                <a:r>
                  <a:rPr kumimoji="1" lang="ja-JP" altLang="en-US" sz="2800" dirty="0" err="1" smtClean="0"/>
                  <a:t>んぶ</a:t>
                </a:r>
                <a:r>
                  <a:rPr kumimoji="1" lang="ja-JP" altLang="en-US" sz="2800" dirty="0" smtClean="0"/>
                  <a:t>笑顔！</a:t>
                </a:r>
                <a:endParaRPr kumimoji="1" lang="ja-JP" altLang="en-US" sz="2800" dirty="0"/>
              </a:p>
            </p:txBody>
          </p:sp>
        </p:grpSp>
      </p:grpSp>
      <p:grpSp>
        <p:nvGrpSpPr>
          <p:cNvPr id="8" name="グループ化 7"/>
          <p:cNvGrpSpPr/>
          <p:nvPr/>
        </p:nvGrpSpPr>
        <p:grpSpPr>
          <a:xfrm>
            <a:off x="5180490" y="2358613"/>
            <a:ext cx="3592042" cy="4166612"/>
            <a:chOff x="5180490" y="2358613"/>
            <a:chExt cx="3592042" cy="4166612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5180490" y="2582564"/>
              <a:ext cx="3305436" cy="3942661"/>
              <a:chOff x="5235674" y="2573420"/>
              <a:chExt cx="3305436" cy="3942661"/>
            </a:xfrm>
          </p:grpSpPr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5674" y="3571713"/>
                <a:ext cx="1819656" cy="2944368"/>
              </a:xfrm>
              <a:prstGeom prst="rect">
                <a:avLst/>
              </a:prstGeom>
            </p:spPr>
          </p:pic>
          <p:sp>
            <p:nvSpPr>
              <p:cNvPr id="7" name="テキスト ボックス 6"/>
              <p:cNvSpPr txBox="1"/>
              <p:nvPr/>
            </p:nvSpPr>
            <p:spPr>
              <a:xfrm rot="1507709">
                <a:off x="6266792" y="2573420"/>
                <a:ext cx="227431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笑顔あふれる学校になるね</a:t>
                </a:r>
                <a:endParaRPr kumimoji="1" lang="ja-JP" altLang="en-US" sz="2800" dirty="0"/>
              </a:p>
            </p:txBody>
          </p:sp>
        </p:grpSp>
        <p:sp>
          <p:nvSpPr>
            <p:cNvPr id="6" name="円形吹き出し 5"/>
            <p:cNvSpPr/>
            <p:nvPr/>
          </p:nvSpPr>
          <p:spPr>
            <a:xfrm rot="1347898">
              <a:off x="5925001" y="2358613"/>
              <a:ext cx="2847531" cy="1446667"/>
            </a:xfrm>
            <a:prstGeom prst="wedgeEllipseCallout">
              <a:avLst>
                <a:gd name="adj1" fmla="val -8720"/>
                <a:gd name="adj2" fmla="val 138211"/>
              </a:avLst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1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796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5680165" y="2129582"/>
            <a:ext cx="6357257" cy="3706586"/>
            <a:chOff x="5680165" y="2129582"/>
            <a:chExt cx="6357257" cy="3706586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165" y="3070108"/>
              <a:ext cx="1742300" cy="2766060"/>
            </a:xfrm>
            <a:prstGeom prst="rect">
              <a:avLst/>
            </a:prstGeom>
          </p:spPr>
        </p:pic>
        <p:sp>
          <p:nvSpPr>
            <p:cNvPr id="11" name="角丸四角形吹き出し 10"/>
            <p:cNvSpPr/>
            <p:nvPr/>
          </p:nvSpPr>
          <p:spPr>
            <a:xfrm>
              <a:off x="7593078" y="2129582"/>
              <a:ext cx="4289767" cy="1881051"/>
            </a:xfrm>
            <a:prstGeom prst="wedgeRoundRectCallout">
              <a:avLst>
                <a:gd name="adj1" fmla="val -73351"/>
                <a:gd name="adj2" fmla="val 6388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896287" y="2192944"/>
              <a:ext cx="414113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 smtClean="0">
                  <a:latin typeface="AR悠々ゴシック体E" panose="040B0909000000000000" pitchFamily="49" charset="-128"/>
                  <a:ea typeface="AR悠々ゴシック体E" panose="040B0909000000000000" pitchFamily="49" charset="-128"/>
                </a:rPr>
                <a:t>今年も西山口小の子どもたちの成長を見守るぞ</a:t>
              </a:r>
              <a:endParaRPr kumimoji="1" lang="ja-JP" altLang="en-US" sz="3600" dirty="0">
                <a:latin typeface="AR悠々ゴシック体E" panose="040B0909000000000000" pitchFamily="49" charset="-128"/>
                <a:ea typeface="AR悠々ゴシック体E" panose="040B0909000000000000" pitchFamily="49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57200" y="404949"/>
            <a:ext cx="11425645" cy="6234665"/>
            <a:chOff x="457200" y="404949"/>
            <a:chExt cx="11425645" cy="623466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457200" y="404949"/>
              <a:ext cx="6400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b="1" dirty="0" smtClean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2019</a:t>
              </a:r>
              <a:r>
                <a:rPr kumimoji="1" lang="ja-JP" altLang="en-US" sz="4800" b="1" dirty="0" smtClean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年度　学校説明会</a:t>
              </a:r>
              <a:endParaRPr kumimoji="1" lang="ja-JP" altLang="en-US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482046" y="5808617"/>
              <a:ext cx="6400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 smtClean="0">
                  <a:ln w="6600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掛川市立西山口小学校</a:t>
              </a:r>
              <a:endParaRPr kumimoji="1" lang="ja-JP" altLang="en-US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6" name="角丸四角形吹き出し 5"/>
            <p:cNvSpPr/>
            <p:nvPr/>
          </p:nvSpPr>
          <p:spPr>
            <a:xfrm>
              <a:off x="1306286" y="4794069"/>
              <a:ext cx="2795451" cy="1205465"/>
            </a:xfrm>
            <a:prstGeom prst="wedgeRoundRectCallout">
              <a:avLst>
                <a:gd name="adj1" fmla="val 82292"/>
                <a:gd name="adj2" fmla="val -36111"/>
                <a:gd name="adj3" fmla="val 16667"/>
              </a:avLst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8" name="角丸四角形吹き出し 7"/>
            <p:cNvSpPr/>
            <p:nvPr/>
          </p:nvSpPr>
          <p:spPr>
            <a:xfrm>
              <a:off x="1972491" y="4924697"/>
              <a:ext cx="2129246" cy="1319349"/>
            </a:xfrm>
            <a:prstGeom prst="wedgeRoundRectCallou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 algn="ctr"/>
              <a:endParaRPr kumimoji="1" lang="ja-JP" alt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605833" y="5081451"/>
              <a:ext cx="3051767" cy="15094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97272" y="5203010"/>
              <a:ext cx="268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＜確認をお願いします＞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914987" y="5584371"/>
              <a:ext cx="2504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・グランドデザイン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・西山口小広報紙</a:t>
              </a:r>
              <a:endParaRPr kumimoji="1" lang="en-US" altLang="ja-JP" dirty="0" smtClean="0"/>
            </a:p>
            <a:p>
              <a:r>
                <a:rPr kumimoji="1" lang="ja-JP" altLang="en-US" dirty="0" smtClean="0"/>
                <a:t>・年度当初の依頼事項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633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1" cap="none" spc="0" dirty="0" err="1" smtClean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542</TotalTime>
  <Words>189</Words>
  <Application>Microsoft Office PowerPoint</Application>
  <PresentationFormat>ワイド画面</PresentationFormat>
  <Paragraphs>57</Paragraphs>
  <Slides>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AR P丸ゴシック体E</vt:lpstr>
      <vt:lpstr>AR悠々ゴシック体E</vt:lpstr>
      <vt:lpstr>ＤＦＧ平成ゴシック体W9</vt:lpstr>
      <vt:lpstr>ＤＨＰ特太ゴシック体</vt:lpstr>
      <vt:lpstr>HG創英角ｺﾞｼｯｸUB</vt:lpstr>
      <vt:lpstr>ＭＳ Ｐゴシック</vt:lpstr>
      <vt:lpstr>游ゴシック</vt:lpstr>
      <vt:lpstr>Calibri</vt:lpstr>
      <vt:lpstr>Calibri Light</vt:lpstr>
      <vt:lpstr>レトロスペクト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掛川市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掛川市</dc:creator>
  <cp:lastModifiedBy>掛川市</cp:lastModifiedBy>
  <cp:revision>50</cp:revision>
  <cp:lastPrinted>2019-04-22T22:57:34Z</cp:lastPrinted>
  <dcterms:created xsi:type="dcterms:W3CDTF">2019-04-04T00:09:47Z</dcterms:created>
  <dcterms:modified xsi:type="dcterms:W3CDTF">2019-04-24T04:25:54Z</dcterms:modified>
</cp:coreProperties>
</file>